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" panose="020B0503030501040103" pitchFamily="34" charset="0"/>
      <p:regular r:id="rId10"/>
    </p:embeddedFont>
    <p:embeddedFont>
      <p:font typeface="Canva Sans Bold" panose="020B0803030501040103" pitchFamily="34" charset="0"/>
      <p:regular r:id="rId11"/>
    </p:embeddedFont>
    <p:embeddedFont>
      <p:font typeface="Canva Sans Medium" panose="020B0603030501040103" pitchFamily="34" charset="0"/>
      <p:regular r:id="rId12"/>
    </p:embeddedFont>
    <p:embeddedFont>
      <p:font typeface="Open Sans" panose="02000000000000000000" pitchFamily="2" charset="0"/>
      <p:regular r:id="rId13"/>
    </p:embeddedFont>
    <p:embeddedFont>
      <p:font typeface="Rustic Printe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font" Target="fonts/font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5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13" Type="http://schemas.openxmlformats.org/officeDocument/2006/relationships/image" Target="../media/image12.png" /><Relationship Id="rId18" Type="http://schemas.openxmlformats.org/officeDocument/2006/relationships/image" Target="../media/image17.svg" /><Relationship Id="rId26" Type="http://schemas.openxmlformats.org/officeDocument/2006/relationships/image" Target="../media/image25.svg" /><Relationship Id="rId3" Type="http://schemas.openxmlformats.org/officeDocument/2006/relationships/image" Target="../media/image2.png" /><Relationship Id="rId21" Type="http://schemas.openxmlformats.org/officeDocument/2006/relationships/image" Target="../media/image20.png" /><Relationship Id="rId7" Type="http://schemas.openxmlformats.org/officeDocument/2006/relationships/image" Target="../media/image6.png" /><Relationship Id="rId12" Type="http://schemas.openxmlformats.org/officeDocument/2006/relationships/image" Target="../media/image11.svg" /><Relationship Id="rId17" Type="http://schemas.openxmlformats.org/officeDocument/2006/relationships/image" Target="../media/image16.png" /><Relationship Id="rId25" Type="http://schemas.openxmlformats.org/officeDocument/2006/relationships/image" Target="../media/image24.png" /><Relationship Id="rId2" Type="http://schemas.openxmlformats.org/officeDocument/2006/relationships/image" Target="../media/image1.jpeg" /><Relationship Id="rId16" Type="http://schemas.openxmlformats.org/officeDocument/2006/relationships/image" Target="../media/image15.svg" /><Relationship Id="rId20" Type="http://schemas.openxmlformats.org/officeDocument/2006/relationships/image" Target="../media/image19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24" Type="http://schemas.openxmlformats.org/officeDocument/2006/relationships/image" Target="../media/image23.svg" /><Relationship Id="rId5" Type="http://schemas.openxmlformats.org/officeDocument/2006/relationships/image" Target="../media/image4.png" /><Relationship Id="rId15" Type="http://schemas.openxmlformats.org/officeDocument/2006/relationships/image" Target="../media/image14.png" /><Relationship Id="rId23" Type="http://schemas.openxmlformats.org/officeDocument/2006/relationships/image" Target="../media/image22.png" /><Relationship Id="rId28" Type="http://schemas.openxmlformats.org/officeDocument/2006/relationships/image" Target="../media/image27.svg" /><Relationship Id="rId10" Type="http://schemas.openxmlformats.org/officeDocument/2006/relationships/image" Target="../media/image9.svg" /><Relationship Id="rId19" Type="http://schemas.openxmlformats.org/officeDocument/2006/relationships/image" Target="../media/image18.png" /><Relationship Id="rId4" Type="http://schemas.openxmlformats.org/officeDocument/2006/relationships/image" Target="../media/image3.svg" /><Relationship Id="rId9" Type="http://schemas.openxmlformats.org/officeDocument/2006/relationships/image" Target="../media/image8.png" /><Relationship Id="rId14" Type="http://schemas.openxmlformats.org/officeDocument/2006/relationships/image" Target="../media/image13.svg" /><Relationship Id="rId22" Type="http://schemas.openxmlformats.org/officeDocument/2006/relationships/image" Target="../media/image21.svg" /><Relationship Id="rId27" Type="http://schemas.openxmlformats.org/officeDocument/2006/relationships/image" Target="../media/image2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 /><Relationship Id="rId13" Type="http://schemas.openxmlformats.org/officeDocument/2006/relationships/image" Target="../media/image34.png" /><Relationship Id="rId18" Type="http://schemas.openxmlformats.org/officeDocument/2006/relationships/image" Target="../media/image17.svg" /><Relationship Id="rId3" Type="http://schemas.openxmlformats.org/officeDocument/2006/relationships/image" Target="../media/image2.png" /><Relationship Id="rId21" Type="http://schemas.openxmlformats.org/officeDocument/2006/relationships/image" Target="../media/image26.png" /><Relationship Id="rId7" Type="http://schemas.openxmlformats.org/officeDocument/2006/relationships/image" Target="../media/image30.png" /><Relationship Id="rId12" Type="http://schemas.openxmlformats.org/officeDocument/2006/relationships/image" Target="../media/image13.svg" /><Relationship Id="rId17" Type="http://schemas.openxmlformats.org/officeDocument/2006/relationships/image" Target="../media/image16.png" /><Relationship Id="rId2" Type="http://schemas.openxmlformats.org/officeDocument/2006/relationships/image" Target="../media/image1.jpeg" /><Relationship Id="rId16" Type="http://schemas.openxmlformats.org/officeDocument/2006/relationships/image" Target="../media/image37.svg" /><Relationship Id="rId20" Type="http://schemas.openxmlformats.org/officeDocument/2006/relationships/image" Target="../media/image21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9.svg" /><Relationship Id="rId11" Type="http://schemas.openxmlformats.org/officeDocument/2006/relationships/image" Target="../media/image12.png" /><Relationship Id="rId5" Type="http://schemas.openxmlformats.org/officeDocument/2006/relationships/image" Target="../media/image28.png" /><Relationship Id="rId15" Type="http://schemas.openxmlformats.org/officeDocument/2006/relationships/image" Target="../media/image36.png" /><Relationship Id="rId10" Type="http://schemas.openxmlformats.org/officeDocument/2006/relationships/image" Target="../media/image33.svg" /><Relationship Id="rId19" Type="http://schemas.openxmlformats.org/officeDocument/2006/relationships/image" Target="../media/image20.png" /><Relationship Id="rId4" Type="http://schemas.openxmlformats.org/officeDocument/2006/relationships/image" Target="../media/image3.svg" /><Relationship Id="rId9" Type="http://schemas.openxmlformats.org/officeDocument/2006/relationships/image" Target="../media/image32.png" /><Relationship Id="rId14" Type="http://schemas.openxmlformats.org/officeDocument/2006/relationships/image" Target="../media/image35.svg" /><Relationship Id="rId22" Type="http://schemas.openxmlformats.org/officeDocument/2006/relationships/image" Target="../media/image27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9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 /><Relationship Id="rId3" Type="http://schemas.openxmlformats.org/officeDocument/2006/relationships/image" Target="../media/image40.png" /><Relationship Id="rId7" Type="http://schemas.openxmlformats.org/officeDocument/2006/relationships/image" Target="../media/image44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3.svg" /><Relationship Id="rId5" Type="http://schemas.openxmlformats.org/officeDocument/2006/relationships/image" Target="../media/image42.png" /><Relationship Id="rId4" Type="http://schemas.openxmlformats.org/officeDocument/2006/relationships/image" Target="../media/image41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3.svg" /><Relationship Id="rId5" Type="http://schemas.openxmlformats.org/officeDocument/2006/relationships/image" Target="../media/image42.png" /><Relationship Id="rId4" Type="http://schemas.openxmlformats.org/officeDocument/2006/relationships/image" Target="../media/image41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7.svg" /><Relationship Id="rId5" Type="http://schemas.openxmlformats.org/officeDocument/2006/relationships/image" Target="../media/image46.png" /><Relationship Id="rId4" Type="http://schemas.openxmlformats.org/officeDocument/2006/relationships/image" Target="../media/image43.sv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13" Type="http://schemas.openxmlformats.org/officeDocument/2006/relationships/image" Target="../media/image12.png" /><Relationship Id="rId18" Type="http://schemas.openxmlformats.org/officeDocument/2006/relationships/image" Target="../media/image17.svg" /><Relationship Id="rId26" Type="http://schemas.openxmlformats.org/officeDocument/2006/relationships/image" Target="../media/image25.svg" /><Relationship Id="rId3" Type="http://schemas.openxmlformats.org/officeDocument/2006/relationships/image" Target="../media/image2.png" /><Relationship Id="rId21" Type="http://schemas.openxmlformats.org/officeDocument/2006/relationships/image" Target="../media/image20.png" /><Relationship Id="rId7" Type="http://schemas.openxmlformats.org/officeDocument/2006/relationships/image" Target="../media/image6.png" /><Relationship Id="rId12" Type="http://schemas.openxmlformats.org/officeDocument/2006/relationships/image" Target="../media/image11.svg" /><Relationship Id="rId17" Type="http://schemas.openxmlformats.org/officeDocument/2006/relationships/image" Target="../media/image16.png" /><Relationship Id="rId25" Type="http://schemas.openxmlformats.org/officeDocument/2006/relationships/image" Target="../media/image24.png" /><Relationship Id="rId2" Type="http://schemas.openxmlformats.org/officeDocument/2006/relationships/image" Target="../media/image1.jpeg" /><Relationship Id="rId16" Type="http://schemas.openxmlformats.org/officeDocument/2006/relationships/image" Target="../media/image15.svg" /><Relationship Id="rId20" Type="http://schemas.openxmlformats.org/officeDocument/2006/relationships/image" Target="../media/image19.sv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24" Type="http://schemas.openxmlformats.org/officeDocument/2006/relationships/image" Target="../media/image23.svg" /><Relationship Id="rId5" Type="http://schemas.openxmlformats.org/officeDocument/2006/relationships/image" Target="../media/image4.png" /><Relationship Id="rId15" Type="http://schemas.openxmlformats.org/officeDocument/2006/relationships/image" Target="../media/image14.png" /><Relationship Id="rId23" Type="http://schemas.openxmlformats.org/officeDocument/2006/relationships/image" Target="../media/image22.png" /><Relationship Id="rId28" Type="http://schemas.openxmlformats.org/officeDocument/2006/relationships/image" Target="../media/image27.svg" /><Relationship Id="rId10" Type="http://schemas.openxmlformats.org/officeDocument/2006/relationships/image" Target="../media/image9.svg" /><Relationship Id="rId19" Type="http://schemas.openxmlformats.org/officeDocument/2006/relationships/image" Target="../media/image18.png" /><Relationship Id="rId4" Type="http://schemas.openxmlformats.org/officeDocument/2006/relationships/image" Target="../media/image3.svg" /><Relationship Id="rId9" Type="http://schemas.openxmlformats.org/officeDocument/2006/relationships/image" Target="../media/image8.png" /><Relationship Id="rId14" Type="http://schemas.openxmlformats.org/officeDocument/2006/relationships/image" Target="../media/image13.svg" /><Relationship Id="rId22" Type="http://schemas.openxmlformats.org/officeDocument/2006/relationships/image" Target="../media/image21.svg" /><Relationship Id="rId27" Type="http://schemas.openxmlformats.org/officeDocument/2006/relationships/image" Target="../media/image2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2346877" y="2415445"/>
            <a:ext cx="13594246" cy="484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1"/>
              </a:lnSpc>
            </a:pPr>
            <a:r>
              <a:rPr lang="en-US" sz="13526" spc="-81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VIOLÊNCIA</a:t>
            </a:r>
          </a:p>
          <a:p>
            <a:pPr algn="ctr">
              <a:lnSpc>
                <a:spcPts val="11361"/>
              </a:lnSpc>
            </a:pPr>
            <a:r>
              <a:rPr lang="en-US" sz="13526" spc="-81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NAS</a:t>
            </a:r>
          </a:p>
          <a:p>
            <a:pPr marL="0" lvl="0" indent="0" algn="ctr">
              <a:lnSpc>
                <a:spcPts val="11361"/>
              </a:lnSpc>
            </a:pPr>
            <a:r>
              <a:rPr lang="en-US" sz="13526" spc="-81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ESCOLAS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2936542" y="212427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66196" y="7307112"/>
            <a:ext cx="10355609" cy="3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r>
              <a:rPr lang="en-US" sz="2841" b="1" spc="17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PROF. CALVETTI</a:t>
            </a:r>
          </a:p>
        </p:txBody>
      </p:sp>
      <p:sp>
        <p:nvSpPr>
          <p:cNvPr id="17" name="Freeform 17"/>
          <p:cNvSpPr/>
          <p:nvPr/>
        </p:nvSpPr>
        <p:spPr>
          <a:xfrm rot="-6823717">
            <a:off x="2885331" y="608599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4270593" y="2612842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3026394" y="6430583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B4E7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88973" y="4319561"/>
            <a:ext cx="13510054" cy="313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1"/>
              </a:lnSpc>
              <a:spcBef>
                <a:spcPct val="0"/>
              </a:spcBef>
            </a:pPr>
            <a:r>
              <a:rPr lang="en-US" sz="3060" spc="1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proposta busca melhorar a segurança nas escolas públicas de São Paulo por meio de sensores IoT e IA, que detectam sons e movimentos anormais, permitindo respostas rápidas a emergências. Apesar dos desafios em privacidade, manutenção e treinamento, a solução visa criar ambientes mais seguros e inovadores.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36150" y="2282703"/>
            <a:ext cx="7815701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 PROPOSTA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6632" y="-1082517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625462" y="714852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625462" y="3756774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25462" y="6800107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246232" y="735222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36631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2246232" y="3777144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1"/>
                </a:lnTo>
                <a:lnTo>
                  <a:pt x="0" y="2751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2246232" y="6820476"/>
            <a:ext cx="5416306" cy="2751671"/>
          </a:xfrm>
          <a:custGeom>
            <a:avLst/>
            <a:gdLst/>
            <a:ahLst/>
            <a:cxnLst/>
            <a:rect l="l" t="t" r="r" b="b"/>
            <a:pathLst>
              <a:path w="5416306" h="2751671">
                <a:moveTo>
                  <a:pt x="0" y="0"/>
                </a:moveTo>
                <a:lnTo>
                  <a:pt x="5416306" y="0"/>
                </a:lnTo>
                <a:lnTo>
                  <a:pt x="5416306" y="2751672"/>
                </a:lnTo>
                <a:lnTo>
                  <a:pt x="0" y="2751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5054"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670564" y="3286125"/>
            <a:ext cx="4946872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00"/>
              </a:lnSpc>
              <a:spcBef>
                <a:spcPct val="0"/>
              </a:spcBef>
            </a:pPr>
            <a:r>
              <a:rPr lang="en-US" sz="15000" u="none" strike="noStrike" spc="-9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MIND MAP</a:t>
            </a:r>
          </a:p>
        </p:txBody>
      </p:sp>
      <p:sp>
        <p:nvSpPr>
          <p:cNvPr id="12" name="Freeform 12"/>
          <p:cNvSpPr/>
          <p:nvPr/>
        </p:nvSpPr>
        <p:spPr>
          <a:xfrm rot="-7900054">
            <a:off x="6683659" y="2428354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10714295" y="2419160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209977">
            <a:off x="10730752" y="7477591"/>
            <a:ext cx="846414" cy="380117"/>
          </a:xfrm>
          <a:custGeom>
            <a:avLst/>
            <a:gdLst/>
            <a:ahLst/>
            <a:cxnLst/>
            <a:rect l="l" t="t" r="r" b="b"/>
            <a:pathLst>
              <a:path w="846414" h="380117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866361">
            <a:off x="6727823" y="7539773"/>
            <a:ext cx="846414" cy="380117"/>
          </a:xfrm>
          <a:custGeom>
            <a:avLst/>
            <a:gdLst/>
            <a:ahLst/>
            <a:cxnLst/>
            <a:rect l="l" t="t" r="r" b="b"/>
            <a:pathLst>
              <a:path w="846414" h="380117">
                <a:moveTo>
                  <a:pt x="0" y="0"/>
                </a:moveTo>
                <a:lnTo>
                  <a:pt x="846414" y="0"/>
                </a:lnTo>
                <a:lnTo>
                  <a:pt x="846414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722807" y="9667398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-10800000">
            <a:off x="6963965" y="-924229"/>
            <a:ext cx="5282267" cy="2165729"/>
          </a:xfrm>
          <a:custGeom>
            <a:avLst/>
            <a:gdLst/>
            <a:ahLst/>
            <a:cxnLst/>
            <a:rect l="l" t="t" r="r" b="b"/>
            <a:pathLst>
              <a:path w="5282267" h="2165729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flipH="1">
            <a:off x="8690951" y="2223971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8" y="0"/>
                </a:moveTo>
                <a:lnTo>
                  <a:pt x="0" y="0"/>
                </a:lnTo>
                <a:lnTo>
                  <a:pt x="0" y="976429"/>
                </a:lnTo>
                <a:lnTo>
                  <a:pt x="906098" y="976429"/>
                </a:lnTo>
                <a:lnTo>
                  <a:pt x="906098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1165865" y="4946051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8"/>
                </a:lnTo>
                <a:lnTo>
                  <a:pt x="0" y="394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6242806" y="4946051"/>
            <a:ext cx="879329" cy="394899"/>
          </a:xfrm>
          <a:custGeom>
            <a:avLst/>
            <a:gdLst/>
            <a:ahLst/>
            <a:cxnLst/>
            <a:rect l="l" t="t" r="r" b="b"/>
            <a:pathLst>
              <a:path w="879329" h="394899">
                <a:moveTo>
                  <a:pt x="0" y="0"/>
                </a:moveTo>
                <a:lnTo>
                  <a:pt x="879329" y="0"/>
                </a:lnTo>
                <a:lnTo>
                  <a:pt x="879329" y="394898"/>
                </a:lnTo>
                <a:lnTo>
                  <a:pt x="0" y="394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78154" y="1155775"/>
            <a:ext cx="3710922" cy="167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Seleção de ideias sobre possíveis problemas atuais.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8274" y="4547234"/>
            <a:ext cx="3710922" cy="11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Levantamento de problemas atuais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8154" y="7508674"/>
            <a:ext cx="3710922" cy="11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Escolha do problema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01524" y="1531810"/>
            <a:ext cx="3710922" cy="11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Discussão sobre possíveis melhorias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98924" y="4547234"/>
            <a:ext cx="3710922" cy="1106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Criação de esboço de ideias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101524" y="7008494"/>
            <a:ext cx="3710922" cy="224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Execução do projeto de melhoria do problema selecionado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04950" y="3987370"/>
          <a:ext cx="6067552" cy="4924425"/>
        </p:xfrm>
        <a:graphic>
          <a:graphicData uri="http://schemas.openxmlformats.org/drawingml/2006/table">
            <a:tbl>
              <a:tblPr/>
              <a:tblGrid>
                <a:gridCol w="202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47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ESTADO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MUNICIPIO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QNTD. DE INCIDENTES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94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SÃO PAULO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SÃO PAULO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94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RIO DE JANEIRO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RIO DE JANEIRO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94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MINAS GERAIS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BELO HORIZONTE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94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BAHIA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SALVADOR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794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CEARÁ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FORTALEZA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ustic Printed"/>
                          <a:ea typeface="Rustic Printed"/>
                          <a:cs typeface="Rustic Printed"/>
                          <a:sym typeface="Rustic Printe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11681100" y="2748941"/>
            <a:ext cx="5384122" cy="5384122"/>
          </a:xfrm>
          <a:custGeom>
            <a:avLst/>
            <a:gdLst/>
            <a:ahLst/>
            <a:cxnLst/>
            <a:rect l="l" t="t" r="r" b="b"/>
            <a:pathLst>
              <a:path w="5384122" h="5384122">
                <a:moveTo>
                  <a:pt x="0" y="0"/>
                </a:moveTo>
                <a:lnTo>
                  <a:pt x="5384121" y="0"/>
                </a:lnTo>
                <a:lnTo>
                  <a:pt x="5384121" y="5384122"/>
                </a:lnTo>
                <a:lnTo>
                  <a:pt x="0" y="5384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04950" y="1442884"/>
            <a:ext cx="10003768" cy="254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41"/>
              </a:lnSpc>
            </a:pPr>
            <a:r>
              <a:rPr lang="en-US" sz="9105" spc="-546">
                <a:solidFill>
                  <a:srgbClr val="52BFAA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ÍNDICE DE VIOLÊNCIA NAS ESCOLAS BRASILEIRAS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950" y="8883220"/>
            <a:ext cx="453236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Fonte: Ministério da justiça e segurança pública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87222" y="2764558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811142" y="2764558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963512" y="276348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129963" y="-96606"/>
            <a:ext cx="6913821" cy="4114800"/>
          </a:xfrm>
          <a:custGeom>
            <a:avLst/>
            <a:gdLst/>
            <a:ahLst/>
            <a:cxnLst/>
            <a:rect l="l" t="t" r="r" b="b"/>
            <a:pathLst>
              <a:path w="6913821" h="4114800">
                <a:moveTo>
                  <a:pt x="0" y="0"/>
                </a:moveTo>
                <a:lnTo>
                  <a:pt x="6913821" y="0"/>
                </a:lnTo>
                <a:lnTo>
                  <a:pt x="69138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03758" y="981075"/>
            <a:ext cx="152804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spc="-54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O PROJETO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7392" y="4375364"/>
            <a:ext cx="4174668" cy="8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Microfones com IA em escolas detectam sons de emergência e alertam autoridades rapidamente.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49148" y="4264278"/>
            <a:ext cx="358949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Sensores IoT monitoram perímetros escolares, detectando invasões e enviando alertas automáticos à segurança.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73068" y="4264278"/>
            <a:ext cx="358949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Sensores IoT monitoram perímetros escolares, detectando invasões e enviando alertas automáticos à segurança.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0678" y="3047906"/>
            <a:ext cx="3588097" cy="1201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6"/>
              </a:lnSpc>
            </a:pPr>
            <a:r>
              <a:rPr lang="en-US" sz="2737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Sensores de Ambiente Inteligentes e Detecção de Sons Incomuns: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4333" y="3129461"/>
            <a:ext cx="4839124" cy="99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3285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Detecção de Intrusão com Sensores de Movimento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6269" y="3038381"/>
            <a:ext cx="3903091" cy="125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Sensores de Incêndio e Qualidade do Ar com Alerta Automático:</a:t>
            </a:r>
          </a:p>
        </p:txBody>
      </p:sp>
      <p:sp>
        <p:nvSpPr>
          <p:cNvPr id="14" name="Freeform 14"/>
          <p:cNvSpPr/>
          <p:nvPr/>
        </p:nvSpPr>
        <p:spPr>
          <a:xfrm>
            <a:off x="4392156" y="61709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6" y="0"/>
                </a:lnTo>
                <a:lnTo>
                  <a:pt x="4513346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4224726" y="6430592"/>
            <a:ext cx="4839124" cy="99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7"/>
              </a:lnSpc>
            </a:pPr>
            <a:r>
              <a:rPr lang="en-US" sz="3285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Plataforma de monitoramento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49541" y="7561193"/>
            <a:ext cx="3589494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 plataforma centralizada fornecerá visão em tempo real e armazenará dados para análise e decisões estratégicas.</a:t>
            </a:r>
          </a:p>
          <a:p>
            <a:pPr marL="0" lvl="0" indent="0" algn="ctr">
              <a:lnSpc>
                <a:spcPts val="2240"/>
              </a:lnSpc>
            </a:pPr>
            <a:endParaRPr lang="en-US" sz="1600" b="1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554468" y="61709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0016395" y="7447929"/>
            <a:ext cx="3589494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 sistema estará conectado a serviços de emergência para garantir resposta rápida em caso de incidentes.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59596" y="6444788"/>
            <a:ext cx="3903091" cy="86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Integração com Autoridades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3758" y="981075"/>
            <a:ext cx="152804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spc="-54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POSSÍVEIS PROBLEMAS</a:t>
            </a:r>
          </a:p>
        </p:txBody>
      </p:sp>
      <p:sp>
        <p:nvSpPr>
          <p:cNvPr id="4" name="Freeform 4"/>
          <p:cNvSpPr/>
          <p:nvPr/>
        </p:nvSpPr>
        <p:spPr>
          <a:xfrm>
            <a:off x="688852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88852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1244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244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962205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962205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426745" y="4462467"/>
            <a:ext cx="358949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Dificuldade em distinguir sons realmente perigosos de sons normais do ambiente escolar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50455" y="4073847"/>
            <a:ext cx="358949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Devido à coleta de dados de alunos e profissionais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25768" y="4317365"/>
            <a:ext cx="3686707" cy="84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</a:pPr>
            <a:r>
              <a:rPr lang="en-US" sz="164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Atividades escolares, como aulas de química, podem gerar fumaça inofensiva.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6745" y="7984747"/>
            <a:ext cx="3589494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Dificuldade de integração com os sistemas de emergência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9253" y="7685107"/>
            <a:ext cx="3589494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9"/>
              </a:lnSpc>
            </a:pPr>
            <a:r>
              <a:rPr lang="en-US" sz="19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Falhas na comunicação podem levar a acidentes.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4375" y="7824727"/>
            <a:ext cx="3589494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 sistema pode sobrecarregar pela quantidade de informações enviadas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29269" y="3222824"/>
            <a:ext cx="3229461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PRIVACIDADE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40357" y="2965094"/>
            <a:ext cx="3857530" cy="126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417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ALARMES FALSOS</a:t>
            </a:r>
          </a:p>
          <a:p>
            <a:pPr algn="ctr">
              <a:lnSpc>
                <a:spcPts val="4504"/>
              </a:lnSpc>
            </a:pPr>
            <a:r>
              <a:rPr lang="en-US" sz="417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GÁS E FUMAÇA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61997" y="6457427"/>
            <a:ext cx="4166409" cy="165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351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FALHAS DE COMUNICAÇÃO/TÉCNICA</a:t>
            </a:r>
          </a:p>
          <a:p>
            <a:pPr algn="ctr">
              <a:lnSpc>
                <a:spcPts val="4655"/>
              </a:lnSpc>
            </a:pPr>
            <a:endParaRPr lang="en-US" sz="3510">
              <a:solidFill>
                <a:srgbClr val="FFFFFF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91461" y="6201427"/>
            <a:ext cx="4244282" cy="162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endParaRPr/>
          </a:p>
          <a:p>
            <a:pPr algn="ctr">
              <a:lnSpc>
                <a:spcPts val="4019"/>
              </a:lnSpc>
            </a:pPr>
            <a:r>
              <a:rPr lang="en-US" sz="372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LENTIDÃO DAS AUTORIDADES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74375" y="6323145"/>
            <a:ext cx="3686707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SOBRECARGA DE INFORMAÇÕES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4892" y="2991485"/>
            <a:ext cx="4233201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ALARMES FALSOS</a:t>
            </a:r>
          </a:p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SOM E MOVIMENTO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3758" y="981075"/>
            <a:ext cx="152804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spc="-54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SOLUÇÕES</a:t>
            </a:r>
          </a:p>
        </p:txBody>
      </p:sp>
      <p:sp>
        <p:nvSpPr>
          <p:cNvPr id="4" name="Freeform 4"/>
          <p:cNvSpPr/>
          <p:nvPr/>
        </p:nvSpPr>
        <p:spPr>
          <a:xfrm>
            <a:off x="688852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688852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181244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181244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962205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962205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2426745" y="4452942"/>
            <a:ext cx="358949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Fase de calibragem e treinamento da IA.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50455" y="3968943"/>
            <a:ext cx="3589494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 coleta de dados ocorrerá apenas durante sons anormais e seguiremos a LGPD.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25768" y="4263524"/>
            <a:ext cx="3686707" cy="12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0"/>
              </a:lnSpc>
            </a:pPr>
            <a:r>
              <a:rPr lang="en-US" sz="1843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Os sensores detectarão fumaça e gases, usando algoritmos para distinguir incidentes reais de situações normais na escola.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26745" y="7521041"/>
            <a:ext cx="3589494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</a:pPr>
            <a:r>
              <a:rPr lang="en-US" sz="1899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Serão feitas parcerias com órgãos de segurança e o sistema seguirá protocolos de emergência existentes.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30471" y="7502440"/>
            <a:ext cx="3233978" cy="157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2"/>
              </a:lnSpc>
            </a:pPr>
            <a:r>
              <a:rPr lang="en-US" sz="1801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Serão criadas redundâncias com backups de dados e conexão via canais secundários, como SMS ou apps.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4375" y="7658550"/>
            <a:ext cx="3589494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 plataforma contará com funcionalidades como filtros automáticos e resumos que priorizam eventos críticos.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30471" y="3087469"/>
            <a:ext cx="3229461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PRIVACIDADE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40357" y="2923700"/>
            <a:ext cx="3857530" cy="126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</a:pPr>
            <a:r>
              <a:rPr lang="en-US" sz="417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ALARMES FALSOS</a:t>
            </a:r>
          </a:p>
          <a:p>
            <a:pPr algn="ctr">
              <a:lnSpc>
                <a:spcPts val="4504"/>
              </a:lnSpc>
            </a:pPr>
            <a:r>
              <a:rPr lang="en-US" sz="417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GÁS E FUMAÇA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61997" y="6457427"/>
            <a:ext cx="4166409" cy="165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351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FALHAS DE COMUNICAÇÃO/TÉCNICA</a:t>
            </a:r>
          </a:p>
          <a:p>
            <a:pPr algn="ctr">
              <a:lnSpc>
                <a:spcPts val="4655"/>
              </a:lnSpc>
            </a:pPr>
            <a:endParaRPr lang="en-US" sz="3510">
              <a:solidFill>
                <a:srgbClr val="FFFFFF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96738" y="5932674"/>
            <a:ext cx="4244282" cy="162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9"/>
              </a:lnSpc>
            </a:pPr>
            <a:endParaRPr/>
          </a:p>
          <a:p>
            <a:pPr algn="ctr">
              <a:lnSpc>
                <a:spcPts val="4019"/>
              </a:lnSpc>
            </a:pPr>
            <a:r>
              <a:rPr lang="en-US" sz="372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LENTIDÃO DAS AUTORIDADES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74375" y="6323145"/>
            <a:ext cx="3686707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SOBRECARGA DE INFORMAÇÕES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4892" y="2991485"/>
            <a:ext cx="4233201" cy="1363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ALARMES FALSOS</a:t>
            </a:r>
          </a:p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SOM E MOVIMENTO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194957" y="1898408"/>
            <a:ext cx="7973677" cy="275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OBRIGADA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3016675">
            <a:off x="12345309" y="1029786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8252436">
            <a:off x="2674106" y="7386112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59907" y="832681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7" y="0"/>
                </a:moveTo>
                <a:lnTo>
                  <a:pt x="0" y="0"/>
                </a:lnTo>
                <a:lnTo>
                  <a:pt x="0" y="1291579"/>
                </a:lnTo>
                <a:lnTo>
                  <a:pt x="1198547" y="1291579"/>
                </a:lnTo>
                <a:lnTo>
                  <a:pt x="1198547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3409088" y="7604192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2" y="0"/>
                </a:lnTo>
                <a:lnTo>
                  <a:pt x="1140142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4059368" y="4312138"/>
            <a:ext cx="10168533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Beatriz Silva de Jesus – RA: 824219590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Christian Batista de Lima – RA: 824126605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 Mariana Hildebrand DantaS – RA: 824118462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Marinna Pereira Carneiro da Silva – RA: 824142121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 Mayara Fernanda dos Santos – RA: 824227938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Victor Pinas Arnault – RA: 82215768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B4E7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A3 CALVETTI</dc:title>
  <cp:lastModifiedBy>Beatriz Silva</cp:lastModifiedBy>
  <cp:revision>2</cp:revision>
  <dcterms:created xsi:type="dcterms:W3CDTF">2006-08-16T00:00:00Z</dcterms:created>
  <dcterms:modified xsi:type="dcterms:W3CDTF">2024-11-26T19:18:28Z</dcterms:modified>
  <dc:identifier>DAGW35wTbjU</dc:identifier>
</cp:coreProperties>
</file>